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62" r:id="rId5"/>
    <p:sldId id="265" r:id="rId6"/>
    <p:sldId id="400" r:id="rId7"/>
    <p:sldId id="401" r:id="rId8"/>
    <p:sldId id="402" r:id="rId9"/>
    <p:sldId id="403" r:id="rId10"/>
    <p:sldId id="404" r:id="rId11"/>
    <p:sldId id="405" r:id="rId12"/>
    <p:sldId id="407" r:id="rId13"/>
    <p:sldId id="408" r:id="rId14"/>
    <p:sldId id="399" r:id="rId15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Boyd" initials="AB" lastIdx="3" clrIdx="0">
    <p:extLst>
      <p:ext uri="{19B8F6BF-5375-455C-9EA6-DF929625EA0E}">
        <p15:presenceInfo xmlns:p15="http://schemas.microsoft.com/office/powerpoint/2012/main" userId="S::aboyd@acadiacenter.org::6874aa48-1866-422c-abde-2b6c359b95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B1EC33-29C1-4818-9203-F3E3E205E85E}" v="11" dt="2021-10-14T20:22:34.406"/>
    <p1510:client id="{92801BD1-7463-4078-9313-5ED048ED8E9A}" v="2" dt="2021-10-15T13:15:24.1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 Rusteika" userId="a7c12f55-3436-49f1-b2fb-dbf34ce28e12" providerId="ADAL" clId="{92801BD1-7463-4078-9313-5ED048ED8E9A}"/>
    <pc:docChg chg="custSel modSld">
      <pc:chgData name="Matt Rusteika" userId="a7c12f55-3436-49f1-b2fb-dbf34ce28e12" providerId="ADAL" clId="{92801BD1-7463-4078-9313-5ED048ED8E9A}" dt="2021-10-15T13:15:41.684" v="569" actId="14100"/>
      <pc:docMkLst>
        <pc:docMk/>
      </pc:docMkLst>
      <pc:sldChg chg="modSp mod">
        <pc:chgData name="Matt Rusteika" userId="a7c12f55-3436-49f1-b2fb-dbf34ce28e12" providerId="ADAL" clId="{92801BD1-7463-4078-9313-5ED048ED8E9A}" dt="2021-10-15T13:08:48.581" v="187" actId="20577"/>
        <pc:sldMkLst>
          <pc:docMk/>
          <pc:sldMk cId="4004756153" sldId="262"/>
        </pc:sldMkLst>
        <pc:spChg chg="mod">
          <ac:chgData name="Matt Rusteika" userId="a7c12f55-3436-49f1-b2fb-dbf34ce28e12" providerId="ADAL" clId="{92801BD1-7463-4078-9313-5ED048ED8E9A}" dt="2021-10-15T13:08:48.581" v="187" actId="20577"/>
          <ac:spMkLst>
            <pc:docMk/>
            <pc:sldMk cId="4004756153" sldId="262"/>
            <ac:spMk id="2" creationId="{00000000-0000-0000-0000-000000000000}"/>
          </ac:spMkLst>
        </pc:spChg>
      </pc:sldChg>
      <pc:sldChg chg="addSp modSp mod">
        <pc:chgData name="Matt Rusteika" userId="a7c12f55-3436-49f1-b2fb-dbf34ce28e12" providerId="ADAL" clId="{92801BD1-7463-4078-9313-5ED048ED8E9A}" dt="2021-10-15T13:15:41.684" v="569" actId="14100"/>
        <pc:sldMkLst>
          <pc:docMk/>
          <pc:sldMk cId="2894731016" sldId="399"/>
        </pc:sldMkLst>
        <pc:spChg chg="add mod">
          <ac:chgData name="Matt Rusteika" userId="a7c12f55-3436-49f1-b2fb-dbf34ce28e12" providerId="ADAL" clId="{92801BD1-7463-4078-9313-5ED048ED8E9A}" dt="2021-10-15T13:15:41.684" v="569" actId="14100"/>
          <ac:spMkLst>
            <pc:docMk/>
            <pc:sldMk cId="2894731016" sldId="399"/>
            <ac:spMk id="2" creationId="{70DC7D96-FC2D-4A09-9CD9-4985795D6CC9}"/>
          </ac:spMkLst>
        </pc:spChg>
      </pc:sldChg>
      <pc:sldChg chg="modSp mod">
        <pc:chgData name="Matt Rusteika" userId="a7c12f55-3436-49f1-b2fb-dbf34ce28e12" providerId="ADAL" clId="{92801BD1-7463-4078-9313-5ED048ED8E9A}" dt="2021-10-15T13:09:22.078" v="192" actId="20577"/>
        <pc:sldMkLst>
          <pc:docMk/>
          <pc:sldMk cId="2282887023" sldId="400"/>
        </pc:sldMkLst>
        <pc:spChg chg="mod">
          <ac:chgData name="Matt Rusteika" userId="a7c12f55-3436-49f1-b2fb-dbf34ce28e12" providerId="ADAL" clId="{92801BD1-7463-4078-9313-5ED048ED8E9A}" dt="2021-10-15T13:09:22.078" v="192" actId="20577"/>
          <ac:spMkLst>
            <pc:docMk/>
            <pc:sldMk cId="2282887023" sldId="400"/>
            <ac:spMk id="6" creationId="{8155DC77-B09A-4754-A397-226EF24821D0}"/>
          </ac:spMkLst>
        </pc:spChg>
      </pc:sldChg>
      <pc:sldChg chg="modSp mod">
        <pc:chgData name="Matt Rusteika" userId="a7c12f55-3436-49f1-b2fb-dbf34ce28e12" providerId="ADAL" clId="{92801BD1-7463-4078-9313-5ED048ED8E9A}" dt="2021-10-15T13:11:49.345" v="430" actId="20577"/>
        <pc:sldMkLst>
          <pc:docMk/>
          <pc:sldMk cId="735376634" sldId="401"/>
        </pc:sldMkLst>
        <pc:spChg chg="mod">
          <ac:chgData name="Matt Rusteika" userId="a7c12f55-3436-49f1-b2fb-dbf34ce28e12" providerId="ADAL" clId="{92801BD1-7463-4078-9313-5ED048ED8E9A}" dt="2021-10-15T13:11:49.345" v="430" actId="20577"/>
          <ac:spMkLst>
            <pc:docMk/>
            <pc:sldMk cId="735376634" sldId="401"/>
            <ac:spMk id="6" creationId="{8155DC77-B09A-4754-A397-226EF24821D0}"/>
          </ac:spMkLst>
        </pc:spChg>
      </pc:sldChg>
      <pc:sldChg chg="modSp mod delCm">
        <pc:chgData name="Matt Rusteika" userId="a7c12f55-3436-49f1-b2fb-dbf34ce28e12" providerId="ADAL" clId="{92801BD1-7463-4078-9313-5ED048ED8E9A}" dt="2021-10-15T13:07:29.477" v="155" actId="20577"/>
        <pc:sldMkLst>
          <pc:docMk/>
          <pc:sldMk cId="1898479138" sldId="403"/>
        </pc:sldMkLst>
        <pc:spChg chg="mod">
          <ac:chgData name="Matt Rusteika" userId="a7c12f55-3436-49f1-b2fb-dbf34ce28e12" providerId="ADAL" clId="{92801BD1-7463-4078-9313-5ED048ED8E9A}" dt="2021-10-15T13:07:29.477" v="155" actId="20577"/>
          <ac:spMkLst>
            <pc:docMk/>
            <pc:sldMk cId="1898479138" sldId="403"/>
            <ac:spMk id="6" creationId="{8155DC77-B09A-4754-A397-226EF24821D0}"/>
          </ac:spMkLst>
        </pc:spChg>
      </pc:sldChg>
      <pc:sldChg chg="modSp mod delCm">
        <pc:chgData name="Matt Rusteika" userId="a7c12f55-3436-49f1-b2fb-dbf34ce28e12" providerId="ADAL" clId="{92801BD1-7463-4078-9313-5ED048ED8E9A}" dt="2021-10-15T13:13:11.292" v="448" actId="20577"/>
        <pc:sldMkLst>
          <pc:docMk/>
          <pc:sldMk cId="2648118113" sldId="404"/>
        </pc:sldMkLst>
        <pc:spChg chg="mod">
          <ac:chgData name="Matt Rusteika" userId="a7c12f55-3436-49f1-b2fb-dbf34ce28e12" providerId="ADAL" clId="{92801BD1-7463-4078-9313-5ED048ED8E9A}" dt="2021-10-15T13:13:11.292" v="448" actId="20577"/>
          <ac:spMkLst>
            <pc:docMk/>
            <pc:sldMk cId="2648118113" sldId="404"/>
            <ac:spMk id="6" creationId="{8155DC77-B09A-4754-A397-226EF24821D0}"/>
          </ac:spMkLst>
        </pc:spChg>
      </pc:sldChg>
      <pc:sldChg chg="modSp mod">
        <pc:chgData name="Matt Rusteika" userId="a7c12f55-3436-49f1-b2fb-dbf34ce28e12" providerId="ADAL" clId="{92801BD1-7463-4078-9313-5ED048ED8E9A}" dt="2021-10-15T13:13:58.326" v="458" actId="20577"/>
        <pc:sldMkLst>
          <pc:docMk/>
          <pc:sldMk cId="2527139668" sldId="405"/>
        </pc:sldMkLst>
        <pc:spChg chg="mod">
          <ac:chgData name="Matt Rusteika" userId="a7c12f55-3436-49f1-b2fb-dbf34ce28e12" providerId="ADAL" clId="{92801BD1-7463-4078-9313-5ED048ED8E9A}" dt="2021-10-15T13:13:58.326" v="458" actId="20577"/>
          <ac:spMkLst>
            <pc:docMk/>
            <pc:sldMk cId="2527139668" sldId="405"/>
            <ac:spMk id="6" creationId="{8155DC77-B09A-4754-A397-226EF24821D0}"/>
          </ac:spMkLst>
        </pc:spChg>
      </pc:sldChg>
      <pc:sldChg chg="modSp mod">
        <pc:chgData name="Matt Rusteika" userId="a7c12f55-3436-49f1-b2fb-dbf34ce28e12" providerId="ADAL" clId="{92801BD1-7463-4078-9313-5ED048ED8E9A}" dt="2021-10-15T13:14:46.213" v="459" actId="15"/>
        <pc:sldMkLst>
          <pc:docMk/>
          <pc:sldMk cId="2371165368" sldId="407"/>
        </pc:sldMkLst>
        <pc:spChg chg="mod">
          <ac:chgData name="Matt Rusteika" userId="a7c12f55-3436-49f1-b2fb-dbf34ce28e12" providerId="ADAL" clId="{92801BD1-7463-4078-9313-5ED048ED8E9A}" dt="2021-10-15T13:14:46.213" v="459" actId="15"/>
          <ac:spMkLst>
            <pc:docMk/>
            <pc:sldMk cId="2371165368" sldId="407"/>
            <ac:spMk id="6" creationId="{8155DC77-B09A-4754-A397-226EF24821D0}"/>
          </ac:spMkLst>
        </pc:spChg>
      </pc:sldChg>
    </pc:docChg>
  </pc:docChgLst>
  <pc:docChgLst>
    <pc:chgData name="Amy Boyd" userId="6874aa48-1866-422c-abde-2b6c359b9595" providerId="ADAL" clId="{24B1EC33-29C1-4818-9203-F3E3E205E85E}"/>
    <pc:docChg chg="undo custSel modSld">
      <pc:chgData name="Amy Boyd" userId="6874aa48-1866-422c-abde-2b6c359b9595" providerId="ADAL" clId="{24B1EC33-29C1-4818-9203-F3E3E205E85E}" dt="2021-10-14T20:22:34.406" v="10"/>
      <pc:docMkLst>
        <pc:docMk/>
      </pc:docMkLst>
      <pc:sldChg chg="modSp mod addCm modCm">
        <pc:chgData name="Amy Boyd" userId="6874aa48-1866-422c-abde-2b6c359b9595" providerId="ADAL" clId="{24B1EC33-29C1-4818-9203-F3E3E205E85E}" dt="2021-10-14T20:19:58.589" v="3"/>
        <pc:sldMkLst>
          <pc:docMk/>
          <pc:sldMk cId="1898479138" sldId="403"/>
        </pc:sldMkLst>
        <pc:spChg chg="mod">
          <ac:chgData name="Amy Boyd" userId="6874aa48-1866-422c-abde-2b6c359b9595" providerId="ADAL" clId="{24B1EC33-29C1-4818-9203-F3E3E205E85E}" dt="2021-10-14T20:19:34.457" v="1" actId="6549"/>
          <ac:spMkLst>
            <pc:docMk/>
            <pc:sldMk cId="1898479138" sldId="403"/>
            <ac:spMk id="6" creationId="{8155DC77-B09A-4754-A397-226EF24821D0}"/>
          </ac:spMkLst>
        </pc:spChg>
      </pc:sldChg>
      <pc:sldChg chg="modSp mod addCm modCm">
        <pc:chgData name="Amy Boyd" userId="6874aa48-1866-422c-abde-2b6c359b9595" providerId="ADAL" clId="{24B1EC33-29C1-4818-9203-F3E3E205E85E}" dt="2021-10-14T20:22:34.406" v="10"/>
        <pc:sldMkLst>
          <pc:docMk/>
          <pc:sldMk cId="2648118113" sldId="404"/>
        </pc:sldMkLst>
        <pc:spChg chg="mod">
          <ac:chgData name="Amy Boyd" userId="6874aa48-1866-422c-abde-2b6c359b9595" providerId="ADAL" clId="{24B1EC33-29C1-4818-9203-F3E3E205E85E}" dt="2021-10-14T20:21:30.791" v="8" actId="20577"/>
          <ac:spMkLst>
            <pc:docMk/>
            <pc:sldMk cId="2648118113" sldId="404"/>
            <ac:spMk id="6" creationId="{8155DC77-B09A-4754-A397-226EF24821D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CB944F8-5CAB-4C44-A1BC-4F110364DD15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C479556-9B56-43F9-9427-04D28B665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335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79556-9B56-43F9-9427-04D28B665D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97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432416"/>
            <a:ext cx="9144000" cy="1728788"/>
          </a:xfr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253279"/>
            <a:ext cx="9144000" cy="73826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940F9C9-FFFE-4276-9B94-9FF0CB79938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181063" y="438018"/>
            <a:ext cx="5773312" cy="2647799"/>
            <a:chOff x="99772" y="5810738"/>
            <a:chExt cx="2033105" cy="93243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988B76D-D5A2-4FA5-B40D-FAEF1018953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2" t="13557" r="6066" b="11625"/>
            <a:stretch/>
          </p:blipFill>
          <p:spPr>
            <a:xfrm>
              <a:off x="99772" y="5810738"/>
              <a:ext cx="1998773" cy="805028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CAE6652-7BB5-44A3-821C-64390F09CADF}"/>
                </a:ext>
              </a:extLst>
            </p:cNvPr>
            <p:cNvSpPr/>
            <p:nvPr userDrawn="1"/>
          </p:nvSpPr>
          <p:spPr>
            <a:xfrm>
              <a:off x="163313" y="6558922"/>
              <a:ext cx="1969564" cy="1842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chemeClr val="accent1"/>
                  </a:solidFill>
                  <a:latin typeface="Trade Gothic Next SR Pro" panose="020F0503040303020004" pitchFamily="34" charset="0"/>
                </a:rPr>
                <a:t>Advancing the Clean Energy Future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01949DD-904D-47B4-9161-974DACB2F750}"/>
              </a:ext>
            </a:extLst>
          </p:cNvPr>
          <p:cNvSpPr txBox="1"/>
          <p:nvPr userDrawn="1"/>
        </p:nvSpPr>
        <p:spPr>
          <a:xfrm>
            <a:off x="4008874" y="6352640"/>
            <a:ext cx="4076758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info@acadiacenter.org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 617.742.0054 ext. 001</a:t>
            </a:r>
          </a:p>
          <a:p>
            <a:pPr algn="ctr"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Boston, MA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Hartford, CT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New York, NY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Providence, RI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Rockport, ME</a:t>
            </a:r>
          </a:p>
        </p:txBody>
      </p:sp>
    </p:spTree>
    <p:extLst>
      <p:ext uri="{BB962C8B-B14F-4D97-AF65-F5344CB8AC3E}">
        <p14:creationId xmlns:p14="http://schemas.microsoft.com/office/powerpoint/2010/main" val="1981794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625004" y="6356359"/>
            <a:ext cx="491957" cy="365125"/>
          </a:xfrm>
        </p:spPr>
        <p:txBody>
          <a:bodyPr/>
          <a:lstStyle/>
          <a:p>
            <a:fld id="{0824B3B5-A062-486C-B6B5-F0192F736105}" type="slidenum">
              <a:rPr lang="en-US" smtClean="0"/>
              <a:t>‹#›</a:t>
            </a:fld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1906792" y="5940511"/>
            <a:ext cx="0" cy="78097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1235243" y="914409"/>
            <a:ext cx="10956757" cy="24055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1235244" y="-7855"/>
            <a:ext cx="10952739" cy="9222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3"/>
          </p:nvPr>
        </p:nvSpPr>
        <p:spPr>
          <a:xfrm>
            <a:off x="1235244" y="1239254"/>
            <a:ext cx="10522841" cy="45792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8B6A7A-207A-4948-A13D-254CF58988C8}"/>
              </a:ext>
            </a:extLst>
          </p:cNvPr>
          <p:cNvGrpSpPr/>
          <p:nvPr userDrawn="1"/>
        </p:nvGrpSpPr>
        <p:grpSpPr>
          <a:xfrm>
            <a:off x="163315" y="5940502"/>
            <a:ext cx="1731564" cy="805028"/>
            <a:chOff x="163313" y="5940502"/>
            <a:chExt cx="1731564" cy="80502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8BBC23D-2949-4A0B-80CF-88AC9A26B00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2" t="13557" r="6066" b="11625"/>
            <a:stretch/>
          </p:blipFill>
          <p:spPr>
            <a:xfrm>
              <a:off x="199818" y="5940502"/>
              <a:ext cx="1669774" cy="672520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3F078D-0D2D-4484-825C-467F7E3CE71A}"/>
                </a:ext>
              </a:extLst>
            </p:cNvPr>
            <p:cNvSpPr/>
            <p:nvPr userDrawn="1"/>
          </p:nvSpPr>
          <p:spPr>
            <a:xfrm>
              <a:off x="163313" y="6530086"/>
              <a:ext cx="173156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>
                  <a:solidFill>
                    <a:schemeClr val="accent1"/>
                  </a:solidFill>
                  <a:latin typeface="Trade Gothic Next SR Pro" panose="020F0503040303020004" pitchFamily="34" charset="0"/>
                </a:rPr>
                <a:t>Advancing the Clean Energy Future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5B0181B-9D4B-4BE4-B4DF-4204881DFE12}"/>
              </a:ext>
            </a:extLst>
          </p:cNvPr>
          <p:cNvSpPr txBox="1"/>
          <p:nvPr userDrawn="1"/>
        </p:nvSpPr>
        <p:spPr>
          <a:xfrm>
            <a:off x="1899331" y="6079682"/>
            <a:ext cx="4076757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info@acadiacenter.org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 617.742.0054 ext. 001</a:t>
            </a:r>
          </a:p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Boston, MA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Hartford, CT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New York, NY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Providence, RI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Rockport, ME</a:t>
            </a:r>
          </a:p>
        </p:txBody>
      </p:sp>
    </p:spTree>
    <p:extLst>
      <p:ext uri="{BB962C8B-B14F-4D97-AF65-F5344CB8AC3E}">
        <p14:creationId xmlns:p14="http://schemas.microsoft.com/office/powerpoint/2010/main" val="231761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n Ener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625004" y="6356359"/>
            <a:ext cx="491957" cy="365125"/>
          </a:xfrm>
        </p:spPr>
        <p:txBody>
          <a:bodyPr/>
          <a:lstStyle/>
          <a:p>
            <a:fld id="{0824B3B5-A062-486C-B6B5-F0192F736105}" type="slidenum">
              <a:rPr lang="en-US" smtClean="0"/>
              <a:t>‹#›</a:t>
            </a:fld>
            <a:endParaRPr lang="en-US"/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235243" y="914409"/>
            <a:ext cx="10956757" cy="24055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1235244" y="581"/>
            <a:ext cx="10952739" cy="9222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3"/>
          </p:nvPr>
        </p:nvSpPr>
        <p:spPr>
          <a:xfrm>
            <a:off x="1235244" y="1239254"/>
            <a:ext cx="10522841" cy="45792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D207B28-AAA7-4B8A-97BD-46E63D0DD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944" t="16470" r="82200" b="72360"/>
          <a:stretch/>
        </p:blipFill>
        <p:spPr>
          <a:xfrm>
            <a:off x="154216" y="44170"/>
            <a:ext cx="890464" cy="889421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409915C-66A5-4B25-902E-CE49A15C37EB}"/>
              </a:ext>
            </a:extLst>
          </p:cNvPr>
          <p:cNvCxnSpPr/>
          <p:nvPr userDrawn="1"/>
        </p:nvCxnSpPr>
        <p:spPr>
          <a:xfrm>
            <a:off x="1906792" y="5940511"/>
            <a:ext cx="0" cy="78097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631D2A7-31EA-4710-9618-2964F7AC7C70}"/>
              </a:ext>
            </a:extLst>
          </p:cNvPr>
          <p:cNvGrpSpPr/>
          <p:nvPr userDrawn="1"/>
        </p:nvGrpSpPr>
        <p:grpSpPr>
          <a:xfrm>
            <a:off x="163315" y="5940502"/>
            <a:ext cx="1731564" cy="805028"/>
            <a:chOff x="163313" y="5940502"/>
            <a:chExt cx="1731564" cy="805028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16D62F2E-6D4C-43CA-B309-3F1894D634E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2" t="13557" r="6066" b="11625"/>
            <a:stretch/>
          </p:blipFill>
          <p:spPr>
            <a:xfrm>
              <a:off x="199818" y="5940502"/>
              <a:ext cx="1669774" cy="672520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6AA325C-CACB-4494-94E2-67BD1D3B1581}"/>
                </a:ext>
              </a:extLst>
            </p:cNvPr>
            <p:cNvSpPr/>
            <p:nvPr userDrawn="1"/>
          </p:nvSpPr>
          <p:spPr>
            <a:xfrm>
              <a:off x="163313" y="6530086"/>
              <a:ext cx="173156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>
                  <a:solidFill>
                    <a:schemeClr val="accent1"/>
                  </a:solidFill>
                  <a:latin typeface="Trade Gothic Next SR Pro" panose="020F0503040303020004" pitchFamily="34" charset="0"/>
                </a:rPr>
                <a:t>Advancing the Clean Energy Future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8EAADC3F-B8F9-4823-9236-D26791D530BA}"/>
              </a:ext>
            </a:extLst>
          </p:cNvPr>
          <p:cNvSpPr txBox="1"/>
          <p:nvPr userDrawn="1"/>
        </p:nvSpPr>
        <p:spPr>
          <a:xfrm>
            <a:off x="1899331" y="6079682"/>
            <a:ext cx="4076757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info@acadiacenter.org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 617.742.0054 ext. 001</a:t>
            </a:r>
          </a:p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Boston, MA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Hartford, CT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New York, NY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Providence, RI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Rockport, ME</a:t>
            </a:r>
          </a:p>
        </p:txBody>
      </p:sp>
    </p:spTree>
    <p:extLst>
      <p:ext uri="{BB962C8B-B14F-4D97-AF65-F5344CB8AC3E}">
        <p14:creationId xmlns:p14="http://schemas.microsoft.com/office/powerpoint/2010/main" val="1264562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ergy Efficienc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625004" y="6356359"/>
            <a:ext cx="491957" cy="365125"/>
          </a:xfrm>
        </p:spPr>
        <p:txBody>
          <a:bodyPr/>
          <a:lstStyle/>
          <a:p>
            <a:fld id="{0824B3B5-A062-486C-B6B5-F0192F736105}" type="slidenum">
              <a:rPr lang="en-US" smtClean="0"/>
              <a:t>‹#›</a:t>
            </a:fld>
            <a:endParaRPr lang="en-US"/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235243" y="914409"/>
            <a:ext cx="10956757" cy="24055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1235244" y="581"/>
            <a:ext cx="10952739" cy="9222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3"/>
          </p:nvPr>
        </p:nvSpPr>
        <p:spPr>
          <a:xfrm>
            <a:off x="1235244" y="1239254"/>
            <a:ext cx="10522841" cy="45792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0402A4-7FE4-43B0-8F59-BD4CD4075B07}"/>
              </a:ext>
            </a:extLst>
          </p:cNvPr>
          <p:cNvCxnSpPr/>
          <p:nvPr userDrawn="1"/>
        </p:nvCxnSpPr>
        <p:spPr>
          <a:xfrm>
            <a:off x="1906792" y="5940511"/>
            <a:ext cx="0" cy="78097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5A7E85-2DFA-448F-BFB8-7B7B68FFB43B}"/>
              </a:ext>
            </a:extLst>
          </p:cNvPr>
          <p:cNvGrpSpPr/>
          <p:nvPr userDrawn="1"/>
        </p:nvGrpSpPr>
        <p:grpSpPr>
          <a:xfrm>
            <a:off x="163315" y="5940502"/>
            <a:ext cx="1731564" cy="805028"/>
            <a:chOff x="163313" y="5940502"/>
            <a:chExt cx="1731564" cy="8050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769DBF6-6DB4-44EA-B9A8-677F645E147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2" t="13557" r="6066" b="11625"/>
            <a:stretch/>
          </p:blipFill>
          <p:spPr>
            <a:xfrm>
              <a:off x="199818" y="5940502"/>
              <a:ext cx="1669774" cy="67252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05A2D3-8425-4FFE-A73E-47B8B31667B1}"/>
                </a:ext>
              </a:extLst>
            </p:cNvPr>
            <p:cNvSpPr/>
            <p:nvPr userDrawn="1"/>
          </p:nvSpPr>
          <p:spPr>
            <a:xfrm>
              <a:off x="163313" y="6530086"/>
              <a:ext cx="173156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>
                  <a:solidFill>
                    <a:schemeClr val="accent1"/>
                  </a:solidFill>
                  <a:latin typeface="Trade Gothic Next SR Pro" panose="020F0503040303020004" pitchFamily="34" charset="0"/>
                </a:rPr>
                <a:t>Advancing the Clean Energy Future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42C7AC7-4583-49FF-A13A-2E3C8BF42429}"/>
              </a:ext>
            </a:extLst>
          </p:cNvPr>
          <p:cNvSpPr txBox="1"/>
          <p:nvPr userDrawn="1"/>
        </p:nvSpPr>
        <p:spPr>
          <a:xfrm>
            <a:off x="1899331" y="6079682"/>
            <a:ext cx="4076757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info@acadiacenter.org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 617.742.0054 ext. 001</a:t>
            </a:r>
          </a:p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Boston, MA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Hartford, CT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New York, NY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Providence, RI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Rockport, ME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A69CB7-AB61-44B7-9C4F-ED27C8ACC8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40" y="8"/>
            <a:ext cx="922533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853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ergy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625004" y="6356359"/>
            <a:ext cx="491957" cy="365125"/>
          </a:xfrm>
        </p:spPr>
        <p:txBody>
          <a:bodyPr/>
          <a:lstStyle/>
          <a:p>
            <a:fld id="{0824B3B5-A062-486C-B6B5-F0192F736105}" type="slidenum">
              <a:rPr lang="en-US" smtClean="0"/>
              <a:t>‹#›</a:t>
            </a:fld>
            <a:endParaRPr lang="en-US"/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235243" y="914409"/>
            <a:ext cx="10956757" cy="2405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1235244" y="581"/>
            <a:ext cx="10952739" cy="9222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3"/>
          </p:nvPr>
        </p:nvSpPr>
        <p:spPr>
          <a:xfrm>
            <a:off x="1235244" y="1239254"/>
            <a:ext cx="10522841" cy="45792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3C9C7BE-71FA-4F0F-A6AC-8F8A47A7CAB3}"/>
              </a:ext>
            </a:extLst>
          </p:cNvPr>
          <p:cNvCxnSpPr/>
          <p:nvPr userDrawn="1"/>
        </p:nvCxnSpPr>
        <p:spPr>
          <a:xfrm>
            <a:off x="1906792" y="5940511"/>
            <a:ext cx="0" cy="78097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F4298EE-0FDA-4A90-AB44-91CA139AD4A2}"/>
              </a:ext>
            </a:extLst>
          </p:cNvPr>
          <p:cNvGrpSpPr/>
          <p:nvPr userDrawn="1"/>
        </p:nvGrpSpPr>
        <p:grpSpPr>
          <a:xfrm>
            <a:off x="163315" y="5940502"/>
            <a:ext cx="1731564" cy="805028"/>
            <a:chOff x="163313" y="5940502"/>
            <a:chExt cx="1731564" cy="8050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1BAA238-0F8D-4F5B-A581-8EBBC159BE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2" t="13557" r="6066" b="11625"/>
            <a:stretch/>
          </p:blipFill>
          <p:spPr>
            <a:xfrm>
              <a:off x="199818" y="5940502"/>
              <a:ext cx="1669774" cy="67252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F57FC88-9084-4902-B967-D2D28BBD58C3}"/>
                </a:ext>
              </a:extLst>
            </p:cNvPr>
            <p:cNvSpPr/>
            <p:nvPr userDrawn="1"/>
          </p:nvSpPr>
          <p:spPr>
            <a:xfrm>
              <a:off x="163313" y="6530086"/>
              <a:ext cx="173156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>
                  <a:solidFill>
                    <a:schemeClr val="accent1"/>
                  </a:solidFill>
                  <a:latin typeface="Trade Gothic Next SR Pro" panose="020F0503040303020004" pitchFamily="34" charset="0"/>
                </a:rPr>
                <a:t>Advancing the Clean Energy Future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3D6E44C-4D5D-4B19-AB24-773F2DA08F62}"/>
              </a:ext>
            </a:extLst>
          </p:cNvPr>
          <p:cNvSpPr txBox="1"/>
          <p:nvPr userDrawn="1"/>
        </p:nvSpPr>
        <p:spPr>
          <a:xfrm>
            <a:off x="1899331" y="6079682"/>
            <a:ext cx="4076757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info@acadiacenter.org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 617.742.0054 ext. 001</a:t>
            </a:r>
          </a:p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Boston, MA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Hartford, CT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New York, NY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Providence, RI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Rockport, ME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3639580-74CD-4382-8DDD-BCCD267A77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40" y="0"/>
            <a:ext cx="922533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5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por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625004" y="6356359"/>
            <a:ext cx="491957" cy="365125"/>
          </a:xfrm>
        </p:spPr>
        <p:txBody>
          <a:bodyPr/>
          <a:lstStyle/>
          <a:p>
            <a:fld id="{0824B3B5-A062-486C-B6B5-F0192F736105}" type="slidenum">
              <a:rPr lang="en-US" smtClean="0"/>
              <a:t>‹#›</a:t>
            </a:fld>
            <a:endParaRPr lang="en-US"/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235243" y="914409"/>
            <a:ext cx="10956757" cy="24055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1235244" y="581"/>
            <a:ext cx="10952739" cy="9222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3"/>
          </p:nvPr>
        </p:nvSpPr>
        <p:spPr>
          <a:xfrm>
            <a:off x="1235244" y="1239254"/>
            <a:ext cx="10522841" cy="45792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377C3B-83E2-48AD-8824-30A049E35D87}"/>
              </a:ext>
            </a:extLst>
          </p:cNvPr>
          <p:cNvCxnSpPr/>
          <p:nvPr userDrawn="1"/>
        </p:nvCxnSpPr>
        <p:spPr>
          <a:xfrm>
            <a:off x="1906792" y="5940511"/>
            <a:ext cx="0" cy="78097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57CBA61-79EE-44A1-83C9-3B401512D427}"/>
              </a:ext>
            </a:extLst>
          </p:cNvPr>
          <p:cNvGrpSpPr/>
          <p:nvPr userDrawn="1"/>
        </p:nvGrpSpPr>
        <p:grpSpPr>
          <a:xfrm>
            <a:off x="163315" y="5940502"/>
            <a:ext cx="1731564" cy="805028"/>
            <a:chOff x="163313" y="5940502"/>
            <a:chExt cx="1731564" cy="80502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4A2F571-092D-4E1B-99E3-D0293963665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2" t="13557" r="6066" b="11625"/>
            <a:stretch/>
          </p:blipFill>
          <p:spPr>
            <a:xfrm>
              <a:off x="199818" y="5940502"/>
              <a:ext cx="1669774" cy="67252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94FD72D-A929-48E5-B0DA-D7A1821B7180}"/>
                </a:ext>
              </a:extLst>
            </p:cNvPr>
            <p:cNvSpPr/>
            <p:nvPr userDrawn="1"/>
          </p:nvSpPr>
          <p:spPr>
            <a:xfrm>
              <a:off x="163313" y="6530086"/>
              <a:ext cx="173156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>
                  <a:solidFill>
                    <a:schemeClr val="accent1"/>
                  </a:solidFill>
                  <a:latin typeface="Trade Gothic Next SR Pro" panose="020F0503040303020004" pitchFamily="34" charset="0"/>
                </a:rPr>
                <a:t>Advancing the Clean Energy Future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A648312-1067-4A5A-A10D-9209448397FA}"/>
              </a:ext>
            </a:extLst>
          </p:cNvPr>
          <p:cNvSpPr txBox="1"/>
          <p:nvPr userDrawn="1"/>
        </p:nvSpPr>
        <p:spPr>
          <a:xfrm>
            <a:off x="1899331" y="6079682"/>
            <a:ext cx="4076757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info@acadiacenter.org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 617.742.0054 ext. 001</a:t>
            </a:r>
          </a:p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Boston, MA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Hartford, CT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New York, NY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Providence, RI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Rockport, ME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1A2FCDF-BAF3-431C-B22C-01DF716391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40" y="4"/>
            <a:ext cx="922533" cy="91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8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munity|Energy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625004" y="6356359"/>
            <a:ext cx="491957" cy="365125"/>
          </a:xfrm>
        </p:spPr>
        <p:txBody>
          <a:bodyPr/>
          <a:lstStyle/>
          <a:p>
            <a:fld id="{0824B3B5-A062-486C-B6B5-F0192F736105}" type="slidenum">
              <a:rPr lang="en-US" smtClean="0"/>
              <a:t>‹#›</a:t>
            </a:fld>
            <a:endParaRPr lang="en-US"/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235243" y="914409"/>
            <a:ext cx="10956757" cy="24055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1235244" y="581"/>
            <a:ext cx="10952739" cy="9222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3"/>
          </p:nvPr>
        </p:nvSpPr>
        <p:spPr>
          <a:xfrm>
            <a:off x="1235244" y="1239254"/>
            <a:ext cx="10522841" cy="45792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54C70B-87A9-4D21-8779-3F784C9B3C73}"/>
              </a:ext>
            </a:extLst>
          </p:cNvPr>
          <p:cNvCxnSpPr/>
          <p:nvPr userDrawn="1"/>
        </p:nvCxnSpPr>
        <p:spPr>
          <a:xfrm>
            <a:off x="1906792" y="5940511"/>
            <a:ext cx="0" cy="78097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2BD301-88D6-412F-A755-3ECBD342E787}"/>
              </a:ext>
            </a:extLst>
          </p:cNvPr>
          <p:cNvGrpSpPr/>
          <p:nvPr userDrawn="1"/>
        </p:nvGrpSpPr>
        <p:grpSpPr>
          <a:xfrm>
            <a:off x="163315" y="5940502"/>
            <a:ext cx="1731564" cy="805028"/>
            <a:chOff x="163313" y="5940502"/>
            <a:chExt cx="1731564" cy="8050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899CD75-C900-4CEC-A7EB-4B03053DC8D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2" t="13557" r="6066" b="11625"/>
            <a:stretch/>
          </p:blipFill>
          <p:spPr>
            <a:xfrm>
              <a:off x="199818" y="5940502"/>
              <a:ext cx="1669774" cy="67252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7C4DB99-64E0-48A6-B18D-6D495CFAACCD}"/>
                </a:ext>
              </a:extLst>
            </p:cNvPr>
            <p:cNvSpPr/>
            <p:nvPr userDrawn="1"/>
          </p:nvSpPr>
          <p:spPr>
            <a:xfrm>
              <a:off x="163313" y="6530086"/>
              <a:ext cx="173156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>
                  <a:solidFill>
                    <a:schemeClr val="accent1"/>
                  </a:solidFill>
                  <a:latin typeface="Trade Gothic Next SR Pro" panose="020F0503040303020004" pitchFamily="34" charset="0"/>
                </a:rPr>
                <a:t>Advancing the Clean Energy Future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9A1E400-7051-47D7-9B72-1DF9B87E417C}"/>
              </a:ext>
            </a:extLst>
          </p:cNvPr>
          <p:cNvSpPr txBox="1"/>
          <p:nvPr userDrawn="1"/>
        </p:nvSpPr>
        <p:spPr>
          <a:xfrm>
            <a:off x="1899331" y="6079682"/>
            <a:ext cx="4076757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info@acadiacenter.org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 617.742.0054 ext. 001</a:t>
            </a:r>
          </a:p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Boston, MA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Hartford, CT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New York, NY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Providence, RI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Rockport, ME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C6E21E9-A7B2-43EB-A3F3-9AE9624DD2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18" y="25561"/>
            <a:ext cx="862322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8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adia CLEAN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625004" y="6356359"/>
            <a:ext cx="491957" cy="365125"/>
          </a:xfrm>
        </p:spPr>
        <p:txBody>
          <a:bodyPr/>
          <a:lstStyle/>
          <a:p>
            <a:fld id="{0824B3B5-A062-486C-B6B5-F0192F736105}" type="slidenum">
              <a:rPr lang="en-US" smtClean="0"/>
              <a:t>‹#›</a:t>
            </a:fld>
            <a:endParaRPr lang="en-US"/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235243" y="914409"/>
            <a:ext cx="10956757" cy="2405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1235244" y="581"/>
            <a:ext cx="10952739" cy="9222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3"/>
          </p:nvPr>
        </p:nvSpPr>
        <p:spPr>
          <a:xfrm>
            <a:off x="1235244" y="1239254"/>
            <a:ext cx="10522841" cy="45792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8C7AE3B-67F4-4692-B5A9-3E70CAC69D0C}"/>
              </a:ext>
            </a:extLst>
          </p:cNvPr>
          <p:cNvCxnSpPr/>
          <p:nvPr userDrawn="1"/>
        </p:nvCxnSpPr>
        <p:spPr>
          <a:xfrm>
            <a:off x="1906792" y="5940511"/>
            <a:ext cx="0" cy="78097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745DE7-FDBF-4FCC-A5B6-2989EFEF308A}"/>
              </a:ext>
            </a:extLst>
          </p:cNvPr>
          <p:cNvGrpSpPr/>
          <p:nvPr userDrawn="1"/>
        </p:nvGrpSpPr>
        <p:grpSpPr>
          <a:xfrm>
            <a:off x="163315" y="5940502"/>
            <a:ext cx="1731564" cy="805028"/>
            <a:chOff x="163313" y="5940502"/>
            <a:chExt cx="1731564" cy="80502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F0430D0-B2EA-43CD-85B1-23B0FBC49A5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2" t="13557" r="6066" b="11625"/>
            <a:stretch/>
          </p:blipFill>
          <p:spPr>
            <a:xfrm>
              <a:off x="199818" y="5940502"/>
              <a:ext cx="1669774" cy="67252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A58D305-0BE5-475A-9654-582BDB338CAC}"/>
                </a:ext>
              </a:extLst>
            </p:cNvPr>
            <p:cNvSpPr/>
            <p:nvPr userDrawn="1"/>
          </p:nvSpPr>
          <p:spPr>
            <a:xfrm>
              <a:off x="163313" y="6530086"/>
              <a:ext cx="173156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>
                  <a:solidFill>
                    <a:schemeClr val="accent1"/>
                  </a:solidFill>
                  <a:latin typeface="Trade Gothic Next SR Pro" panose="020F0503040303020004" pitchFamily="34" charset="0"/>
                </a:rPr>
                <a:t>Advancing the Clean Energy Future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355F401-7A0F-4173-92CB-F0A3A422ED92}"/>
              </a:ext>
            </a:extLst>
          </p:cNvPr>
          <p:cNvSpPr txBox="1"/>
          <p:nvPr userDrawn="1"/>
        </p:nvSpPr>
        <p:spPr>
          <a:xfrm>
            <a:off x="1899331" y="6079682"/>
            <a:ext cx="4076757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info@acadiacenter.org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 617.742.0054 ext. 001</a:t>
            </a:r>
          </a:p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Boston, MA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Hartford, CT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New York, NY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Providence, RI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Rockport, ME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7619EC4-8BB9-45D4-80C1-F748CD237E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081" t="16330" r="86115" b="72598"/>
          <a:stretch/>
        </p:blipFill>
        <p:spPr>
          <a:xfrm>
            <a:off x="159919" y="14104"/>
            <a:ext cx="896271" cy="89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4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c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625004" y="6356359"/>
            <a:ext cx="491957" cy="365125"/>
          </a:xfrm>
        </p:spPr>
        <p:txBody>
          <a:bodyPr/>
          <a:lstStyle/>
          <a:p>
            <a:fld id="{0824B3B5-A062-486C-B6B5-F0192F736105}" type="slidenum">
              <a:rPr lang="en-US" smtClean="0"/>
              <a:t>‹#›</a:t>
            </a:fld>
            <a:endParaRPr lang="en-US"/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235243" y="914409"/>
            <a:ext cx="10956757" cy="24055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1235244" y="581"/>
            <a:ext cx="10952739" cy="9222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3"/>
          </p:nvPr>
        </p:nvSpPr>
        <p:spPr>
          <a:xfrm>
            <a:off x="1235244" y="1239254"/>
            <a:ext cx="10522841" cy="45792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012D66-6B68-4124-95F2-B9FA568BFDEB}"/>
              </a:ext>
            </a:extLst>
          </p:cNvPr>
          <p:cNvCxnSpPr/>
          <p:nvPr userDrawn="1"/>
        </p:nvCxnSpPr>
        <p:spPr>
          <a:xfrm>
            <a:off x="1906792" y="5940511"/>
            <a:ext cx="0" cy="78097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D95E67-75E3-4AD3-B926-6A7826A3F759}"/>
              </a:ext>
            </a:extLst>
          </p:cNvPr>
          <p:cNvGrpSpPr/>
          <p:nvPr userDrawn="1"/>
        </p:nvGrpSpPr>
        <p:grpSpPr>
          <a:xfrm>
            <a:off x="163315" y="5940502"/>
            <a:ext cx="1731564" cy="805028"/>
            <a:chOff x="163313" y="5940502"/>
            <a:chExt cx="1731564" cy="80502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65A5068-3CAE-4F34-AB5A-F34FF8EBE9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2" t="13557" r="6066" b="11625"/>
            <a:stretch/>
          </p:blipFill>
          <p:spPr>
            <a:xfrm>
              <a:off x="199818" y="5940502"/>
              <a:ext cx="1669774" cy="67252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24FBA76-88CE-405D-9308-9129B22FCE51}"/>
                </a:ext>
              </a:extLst>
            </p:cNvPr>
            <p:cNvSpPr/>
            <p:nvPr userDrawn="1"/>
          </p:nvSpPr>
          <p:spPr>
            <a:xfrm>
              <a:off x="163313" y="6530086"/>
              <a:ext cx="173156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>
                  <a:solidFill>
                    <a:schemeClr val="accent1"/>
                  </a:solidFill>
                  <a:latin typeface="Trade Gothic Next SR Pro" panose="020F0503040303020004" pitchFamily="34" charset="0"/>
                </a:rPr>
                <a:t>Advancing the Clean Energy Future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39BFCAD-2210-46D8-93E6-7F0CAE7259B7}"/>
              </a:ext>
            </a:extLst>
          </p:cNvPr>
          <p:cNvSpPr txBox="1"/>
          <p:nvPr userDrawn="1"/>
        </p:nvSpPr>
        <p:spPr>
          <a:xfrm>
            <a:off x="1899331" y="6079682"/>
            <a:ext cx="4076757" cy="5001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info@acadiacenter.org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 617.742.0054 ext. 001</a:t>
            </a:r>
          </a:p>
          <a:p>
            <a:pPr>
              <a:spcAft>
                <a:spcPts val="300"/>
              </a:spcAft>
            </a:pP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Boston, MA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Hartford, CT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New York, NY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Providence, RI  </a:t>
            </a:r>
            <a:r>
              <a:rPr lang="en-US" sz="12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900">
                <a:solidFill>
                  <a:schemeClr val="tx2"/>
                </a:solidFill>
                <a:latin typeface="Trade Gothic Next SR Pro" panose="020F0503040303020004" pitchFamily="34" charset="0"/>
              </a:rPr>
              <a:t>  Rockport, ME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8EC67CC-9E94-44EE-A36F-3C86CDB1D1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012" t="15865" r="86113" b="72537"/>
          <a:stretch/>
        </p:blipFill>
        <p:spPr>
          <a:xfrm>
            <a:off x="155171" y="-8389"/>
            <a:ext cx="909442" cy="93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31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516366" y="2876718"/>
            <a:ext cx="48163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Trade Gothic Next SR Pro" panose="020F0503040303020004" pitchFamily="34" charset="0"/>
              </a:rPr>
              <a:t>Advancing the Clean Energy Future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DDC941D-FD09-4403-8C15-DBF087BCA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183A30B-ECE8-4B79-80A1-E9898DBFE942}"/>
              </a:ext>
            </a:extLst>
          </p:cNvPr>
          <p:cNvSpPr txBox="1"/>
          <p:nvPr userDrawn="1"/>
        </p:nvSpPr>
        <p:spPr>
          <a:xfrm>
            <a:off x="1899331" y="5920653"/>
            <a:ext cx="2119491" cy="8463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800">
                <a:solidFill>
                  <a:schemeClr val="tx2"/>
                </a:solidFill>
                <a:latin typeface="Trade Gothic Next SR Pro" panose="020F0503040303020004" pitchFamily="34" charset="0"/>
              </a:rPr>
              <a:t>acadiacenter.org</a:t>
            </a:r>
          </a:p>
          <a:p>
            <a:pPr>
              <a:spcAft>
                <a:spcPts val="300"/>
              </a:spcAft>
            </a:pPr>
            <a:r>
              <a:rPr lang="en-US" sz="800">
                <a:solidFill>
                  <a:schemeClr val="tx2"/>
                </a:solidFill>
                <a:latin typeface="Trade Gothic Next SR Pro" panose="020F0503040303020004" pitchFamily="34" charset="0"/>
              </a:rPr>
              <a:t>info@acadiacenter.org</a:t>
            </a:r>
          </a:p>
          <a:p>
            <a:pPr>
              <a:spcAft>
                <a:spcPts val="0"/>
              </a:spcAft>
            </a:pPr>
            <a:r>
              <a:rPr lang="en-US" sz="800">
                <a:solidFill>
                  <a:schemeClr val="tx2"/>
                </a:solidFill>
                <a:latin typeface="Trade Gothic Next SR Pro" panose="020F0503040303020004" pitchFamily="34" charset="0"/>
              </a:rPr>
              <a:t>617.742.0054 ext. 001</a:t>
            </a:r>
          </a:p>
          <a:p>
            <a:pPr>
              <a:spcAft>
                <a:spcPts val="0"/>
              </a:spcAft>
            </a:pPr>
            <a:r>
              <a:rPr lang="en-US" sz="800">
                <a:solidFill>
                  <a:schemeClr val="tx2"/>
                </a:solidFill>
                <a:latin typeface="Trade Gothic Next SR Pro" panose="020F0503040303020004" pitchFamily="34" charset="0"/>
              </a:rPr>
              <a:t>Boston, MA  </a:t>
            </a:r>
            <a:r>
              <a:rPr lang="en-US" sz="10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800">
                <a:solidFill>
                  <a:schemeClr val="tx2"/>
                </a:solidFill>
                <a:latin typeface="Trade Gothic Next SR Pro" panose="020F0503040303020004" pitchFamily="34" charset="0"/>
              </a:rPr>
              <a:t>  Hartford, CT  </a:t>
            </a:r>
            <a:r>
              <a:rPr lang="en-US" sz="10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800">
                <a:solidFill>
                  <a:schemeClr val="tx2"/>
                </a:solidFill>
                <a:latin typeface="Trade Gothic Next SR Pro" panose="020F0503040303020004" pitchFamily="34" charset="0"/>
              </a:rPr>
              <a:t>  New York, NY</a:t>
            </a:r>
          </a:p>
          <a:p>
            <a:pPr>
              <a:spcAft>
                <a:spcPts val="0"/>
              </a:spcAft>
            </a:pPr>
            <a:r>
              <a:rPr lang="en-US" sz="800">
                <a:solidFill>
                  <a:schemeClr val="tx2"/>
                </a:solidFill>
                <a:latin typeface="Trade Gothic Next SR Pro" panose="020F0503040303020004" pitchFamily="34" charset="0"/>
              </a:rPr>
              <a:t>Providence, RI  </a:t>
            </a:r>
            <a:r>
              <a:rPr lang="en-US" sz="1000" b="1">
                <a:solidFill>
                  <a:schemeClr val="tx2"/>
                </a:solidFill>
                <a:latin typeface="Trade Gothic Next SR Pro" panose="020F0503040303020004" pitchFamily="34" charset="0"/>
              </a:rPr>
              <a:t>∙</a:t>
            </a:r>
            <a:r>
              <a:rPr lang="en-US" sz="800">
                <a:solidFill>
                  <a:schemeClr val="tx2"/>
                </a:solidFill>
                <a:latin typeface="Trade Gothic Next SR Pro" panose="020F0503040303020004" pitchFamily="34" charset="0"/>
              </a:rPr>
              <a:t>  Rockport, ME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E419BBD-38AD-45A4-A57D-62627420BDB5}"/>
              </a:ext>
            </a:extLst>
          </p:cNvPr>
          <p:cNvCxnSpPr/>
          <p:nvPr userDrawn="1"/>
        </p:nvCxnSpPr>
        <p:spPr>
          <a:xfrm>
            <a:off x="1906792" y="5940511"/>
            <a:ext cx="0" cy="78097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7292087-8A96-4AA7-99C7-4B0153FB9142}"/>
              </a:ext>
            </a:extLst>
          </p:cNvPr>
          <p:cNvGrpSpPr/>
          <p:nvPr userDrawn="1"/>
        </p:nvGrpSpPr>
        <p:grpSpPr>
          <a:xfrm>
            <a:off x="163315" y="5940502"/>
            <a:ext cx="1731564" cy="805028"/>
            <a:chOff x="163313" y="5940502"/>
            <a:chExt cx="1731564" cy="805028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18AA1CE-B582-410A-AA25-0A43A1FB78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2" t="13557" r="6066" b="11625"/>
            <a:stretch/>
          </p:blipFill>
          <p:spPr>
            <a:xfrm>
              <a:off x="199818" y="5940502"/>
              <a:ext cx="1669774" cy="67252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3D21545-7D36-457C-9A48-A3DB2A8EBDFD}"/>
                </a:ext>
              </a:extLst>
            </p:cNvPr>
            <p:cNvSpPr/>
            <p:nvPr userDrawn="1"/>
          </p:nvSpPr>
          <p:spPr>
            <a:xfrm>
              <a:off x="163313" y="6530086"/>
              <a:ext cx="173156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>
                  <a:solidFill>
                    <a:schemeClr val="accent1"/>
                  </a:solidFill>
                  <a:latin typeface="Trade Gothic Next SR Pro" panose="020F0503040303020004" pitchFamily="34" charset="0"/>
                </a:rPr>
                <a:t>Advancing the Clean Energy Future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261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9B3ED-6EC6-47F8-AAC1-0B4419DF57E7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4B3B5-A062-486C-B6B5-F0192F736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91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6" r:id="rId3"/>
    <p:sldLayoutId id="2147483661" r:id="rId4"/>
    <p:sldLayoutId id="2147483662" r:id="rId5"/>
    <p:sldLayoutId id="2147483664" r:id="rId6"/>
    <p:sldLayoutId id="2147483663" r:id="rId7"/>
    <p:sldLayoutId id="2147483665" r:id="rId8"/>
    <p:sldLayoutId id="2147483668" r:id="rId9"/>
    <p:sldLayoutId id="2147483667" r:id="rId10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349256"/>
            <a:ext cx="9144000" cy="1807535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saOT-Light" panose="02010504030101010102" pitchFamily="50" charset="0"/>
              </a:rPr>
            </a:br>
            <a:b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saOT-Light" panose="02010504030101010102" pitchFamily="50" charset="0"/>
              </a:rPr>
            </a:br>
            <a:br>
              <a:rPr lang="en-US" sz="1200" dirty="0">
                <a:effectLst/>
                <a:latin typeface="+mn-lt"/>
                <a:ea typeface="Calibri" panose="020F0502020204030204" pitchFamily="34" charset="0"/>
                <a:cs typeface="TisaOT-Light" panose="02010504030101010102" pitchFamily="50" charset="0"/>
              </a:rPr>
            </a:br>
            <a:br>
              <a:rPr lang="en-US" sz="1200" dirty="0">
                <a:effectLst/>
                <a:latin typeface="+mn-lt"/>
                <a:ea typeface="Calibri" panose="020F0502020204030204" pitchFamily="34" charset="0"/>
                <a:cs typeface="TisaOT-Light" panose="02010504030101010102" pitchFamily="50" charset="0"/>
              </a:rPr>
            </a:br>
            <a:br>
              <a:rPr lang="en-US" sz="1200" dirty="0">
                <a:effectLst/>
                <a:latin typeface="+mn-lt"/>
                <a:ea typeface="Calibri" panose="020F0502020204030204" pitchFamily="34" charset="0"/>
                <a:cs typeface="TisaOT-Light" panose="02010504030101010102" pitchFamily="50" charset="0"/>
              </a:rPr>
            </a:br>
            <a:br>
              <a:rPr lang="en-US" sz="1200" dirty="0">
                <a:effectLst/>
                <a:latin typeface="+mn-lt"/>
                <a:ea typeface="Calibri" panose="020F0502020204030204" pitchFamily="34" charset="0"/>
                <a:cs typeface="TisaOT-Light" panose="02010504030101010102" pitchFamily="50" charset="0"/>
              </a:rPr>
            </a:br>
            <a:br>
              <a:rPr lang="en-US" sz="1200" dirty="0">
                <a:effectLst/>
                <a:latin typeface="+mn-lt"/>
                <a:ea typeface="Calibri" panose="020F0502020204030204" pitchFamily="34" charset="0"/>
                <a:cs typeface="TisaOT-Light" panose="02010504030101010102" pitchFamily="50" charset="0"/>
              </a:rPr>
            </a:br>
            <a:br>
              <a:rPr lang="en-US" sz="1800" dirty="0">
                <a:effectLst/>
                <a:latin typeface="+mn-lt"/>
                <a:ea typeface="Calibri" panose="020F0502020204030204" pitchFamily="34" charset="0"/>
                <a:cs typeface="TisaOT-Light" panose="02010504030101010102" pitchFamily="50" charset="0"/>
              </a:rPr>
            </a:br>
            <a:br>
              <a:rPr lang="en-US" sz="1800" dirty="0">
                <a:effectLst/>
                <a:latin typeface="+mn-lt"/>
                <a:ea typeface="Calibri" panose="020F0502020204030204" pitchFamily="34" charset="0"/>
                <a:cs typeface="TisaOT-Light" panose="02010504030101010102" pitchFamily="50" charset="0"/>
              </a:rPr>
            </a:br>
            <a:br>
              <a:rPr lang="en-US" sz="1800" dirty="0">
                <a:effectLst/>
                <a:latin typeface="+mn-lt"/>
                <a:ea typeface="Calibri" panose="020F0502020204030204" pitchFamily="34" charset="0"/>
                <a:cs typeface="TisaOT-Light" panose="02010504030101010102" pitchFamily="50" charset="0"/>
              </a:rPr>
            </a:br>
            <a:br>
              <a:rPr lang="en-US" sz="1800" dirty="0">
                <a:effectLst/>
                <a:latin typeface="+mn-lt"/>
                <a:ea typeface="Calibri" panose="020F0502020204030204" pitchFamily="34" charset="0"/>
                <a:cs typeface="TisaOT-Light" panose="02010504030101010102" pitchFamily="50" charset="0"/>
              </a:rPr>
            </a:br>
            <a:r>
              <a:rPr lang="en-US" sz="4800" b="1" dirty="0">
                <a:effectLst/>
                <a:latin typeface="+mn-lt"/>
                <a:ea typeface="Calibri" panose="020F0502020204030204" pitchFamily="34" charset="0"/>
                <a:cs typeface="TisaOT-Light" panose="02010504030101010102" pitchFamily="50" charset="0"/>
              </a:rPr>
              <a:t>Aligning </a:t>
            </a:r>
            <a:r>
              <a:rPr lang="en-US" sz="4800" b="1" dirty="0">
                <a:latin typeface="+mn-lt"/>
                <a:ea typeface="Calibri" panose="020F0502020204030204" pitchFamily="34" charset="0"/>
                <a:cs typeface="TisaOT-Light" panose="02010504030101010102" pitchFamily="50" charset="0"/>
              </a:rPr>
              <a:t>Benefit-Cost Analysis with State Climate Goals</a:t>
            </a:r>
            <a:r>
              <a:rPr lang="en-US" sz="2000" dirty="0">
                <a:latin typeface="+mn-lt"/>
                <a:ea typeface="Calibri" panose="020F0502020204030204" pitchFamily="34" charset="0"/>
                <a:cs typeface="TisaOT-Light" panose="02010504030101010102" pitchFamily="50" charset="0"/>
              </a:rPr>
              <a:t> </a:t>
            </a:r>
            <a:endParaRPr lang="en-US" sz="20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000" b="1"/>
              <a:t>Matt Rusteika</a:t>
            </a:r>
          </a:p>
          <a:p>
            <a:r>
              <a:rPr lang="en-US"/>
              <a:t>Buildings Lead &amp; Senior Policy Analyst</a:t>
            </a:r>
          </a:p>
        </p:txBody>
      </p:sp>
    </p:spTree>
    <p:extLst>
      <p:ext uri="{BB962C8B-B14F-4D97-AF65-F5344CB8AC3E}">
        <p14:creationId xmlns:p14="http://schemas.microsoft.com/office/powerpoint/2010/main" val="4004756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Acadia Center: About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126658" y="1239254"/>
            <a:ext cx="8631427" cy="4579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chemeClr val="accent1"/>
                </a:solidFill>
                <a:latin typeface="TisaPro-Bold" panose="02010804040101020102" pitchFamily="50" charset="0"/>
                <a:cs typeface="TisaPro-Bold" panose="02010804040101020102" pitchFamily="50" charset="0"/>
              </a:rPr>
              <a:t>Mission: </a:t>
            </a:r>
            <a:r>
              <a:rPr lang="en-US" sz="2400">
                <a:solidFill>
                  <a:schemeClr val="tx2"/>
                </a:solidFill>
              </a:rPr>
              <a:t>Acadia Center is a non-profit research and advocacy organization committed to advancing the clean energy future. It works to empower consumers and offer real-world solutions to the climate crisis.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>
                <a:solidFill>
                  <a:schemeClr val="accent1"/>
                </a:solidFill>
                <a:latin typeface="TisaPro-Bold" panose="02010804040101020102" pitchFamily="50" charset="0"/>
                <a:cs typeface="TisaPro-Bold" panose="02010804040101020102" pitchFamily="50" charset="0"/>
              </a:rPr>
              <a:t>Programs: </a:t>
            </a:r>
            <a:r>
              <a:rPr lang="en-US" sz="2400">
                <a:solidFill>
                  <a:schemeClr val="tx2"/>
                </a:solidFill>
                <a:cs typeface="TisaPro-Bold" panose="02010804040101020102" pitchFamily="50" charset="0"/>
              </a:rPr>
              <a:t>Acadia Center coordinates programs across 6 initiatives: Buildings, Transportation, Clean Power, Utility Innovation, Fossil Fuel Phase Out, and</a:t>
            </a:r>
            <a:r>
              <a:rPr lang="en-US" sz="2400">
                <a:solidFill>
                  <a:schemeClr val="tx2"/>
                </a:solidFill>
              </a:rPr>
              <a:t> Public Engagement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>
                <a:solidFill>
                  <a:schemeClr val="accent1"/>
                </a:solidFill>
                <a:latin typeface="TisaPro-Bold" panose="02010804040101020102" pitchFamily="50" charset="0"/>
                <a:cs typeface="TisaPro-Bold" panose="02010804040101020102" pitchFamily="50" charset="0"/>
              </a:rPr>
              <a:t>Support: </a:t>
            </a:r>
            <a:r>
              <a:rPr lang="en-US" sz="2400">
                <a:solidFill>
                  <a:schemeClr val="tx2"/>
                </a:solidFill>
              </a:rPr>
              <a:t>Acadia Center is funded by foundation grants and individual donations. It does not accept corporate or government funding.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66C6DC2-E64E-4BD1-8788-16EEAC6DE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308556" y="1195143"/>
            <a:ext cx="6210300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12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F723-B96B-4D58-AFB3-8F62EED1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are we talking about this?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55DC77-B09A-4754-A397-226EF24821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35245" y="1239254"/>
            <a:ext cx="7662176" cy="4579264"/>
          </a:xfrm>
        </p:spPr>
        <p:txBody>
          <a:bodyPr>
            <a:normAutofit/>
          </a:bodyPr>
          <a:lstStyle/>
          <a:p>
            <a:r>
              <a:rPr lang="en-US" sz="3200" b="1" dirty="0"/>
              <a:t>Efficiency is our lowest-cost energy resource, but prices—and therefore investment decisions—don’t reflect climate or equity concerns</a:t>
            </a:r>
          </a:p>
          <a:p>
            <a:pPr lvl="1"/>
            <a:r>
              <a:rPr lang="en-US" sz="2800" dirty="0"/>
              <a:t>Cost-effectiveness analysis is mostly a price comparison</a:t>
            </a:r>
          </a:p>
          <a:p>
            <a:pPr lvl="1"/>
            <a:r>
              <a:rPr lang="en-US" sz="2800" dirty="0"/>
              <a:t>Can we reform BCA while retaining what’s good about current programs?</a:t>
            </a:r>
          </a:p>
        </p:txBody>
      </p:sp>
      <p:pic>
        <p:nvPicPr>
          <p:cNvPr id="1026" name="Picture 2" descr="Eco, heat, heat pump, heatpump, home, house, warmth icon - Download on  Iconfinder">
            <a:extLst>
              <a:ext uri="{FF2B5EF4-FFF2-40B4-BE49-F238E27FC236}">
                <a16:creationId xmlns:a16="http://schemas.microsoft.com/office/drawing/2014/main" id="{30B923A1-8473-499C-BED4-DBCDBF20E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486" y="1856339"/>
            <a:ext cx="3345094" cy="334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887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F723-B96B-4D58-AFB3-8F62EED1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55DC77-B09A-4754-A397-226EF24821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Social cost of carbon adds benefits, but it can’t be expected to change the measure mix all by itself.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Segmentation can help programs take advantage of situations where EE and GHG impacts are both maximized.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Marginalized communities are “underserved” because programs don’t assign value to serving them.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Gas-to-ASHP fuel switching is cheaper than doing nothing.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Electrification could reduce rates over time by spreading new electricity costs over more kilowatt-hours.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The climate, equity, health, and safety benefits of efficiency can exceed its energy benefits in many situations.</a:t>
            </a:r>
          </a:p>
        </p:txBody>
      </p:sp>
    </p:spTree>
    <p:extLst>
      <p:ext uri="{BB962C8B-B14F-4D97-AF65-F5344CB8AC3E}">
        <p14:creationId xmlns:p14="http://schemas.microsoft.com/office/powerpoint/2010/main" val="735376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F723-B96B-4D58-AFB3-8F62EED1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Social cost of carbon can’t do it alone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55DC77-B09A-4754-A397-226EF24821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35244" y="1239254"/>
            <a:ext cx="5662706" cy="4579264"/>
          </a:xfrm>
        </p:spPr>
        <p:txBody>
          <a:bodyPr/>
          <a:lstStyle/>
          <a:p>
            <a:r>
              <a:rPr lang="en-US" b="1"/>
              <a:t>Maximizing GHG reduction means shifting measure mix</a:t>
            </a:r>
          </a:p>
          <a:p>
            <a:r>
              <a:rPr lang="en-US"/>
              <a:t>Social cost of carbon increases benefits for every measure</a:t>
            </a:r>
          </a:p>
          <a:p>
            <a:pPr lvl="1"/>
            <a:r>
              <a:rPr lang="en-US"/>
              <a:t>But changes to the BCR are about the same across measures</a:t>
            </a:r>
          </a:p>
          <a:p>
            <a:r>
              <a:rPr lang="en-US"/>
              <a:t>Every EE measure has GHG impact—if we want to change measure mix, we need other reforms aside from SCC</a:t>
            </a:r>
          </a:p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A6C57-DA27-4678-A6B1-1F0842850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812" y="992039"/>
            <a:ext cx="4889184" cy="586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1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F723-B96B-4D58-AFB3-8F62EED1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 Changes to program design can go a long way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55DC77-B09A-4754-A397-226EF24821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35244" y="1239254"/>
            <a:ext cx="4770561" cy="457926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Top-down: if PAs hit savings goals, nothing else is needed</a:t>
            </a:r>
          </a:p>
          <a:p>
            <a:pPr lvl="1"/>
            <a:r>
              <a:rPr lang="en-US" dirty="0"/>
              <a:t>So why do all this other stuff?</a:t>
            </a:r>
          </a:p>
          <a:p>
            <a:r>
              <a:rPr lang="en-US" dirty="0"/>
              <a:t>Segmentation can help programs fulfill other policy imperatives</a:t>
            </a:r>
          </a:p>
          <a:p>
            <a:r>
              <a:rPr lang="en-US" dirty="0"/>
              <a:t>Segmentation can also change BCA picture</a:t>
            </a:r>
          </a:p>
          <a:p>
            <a:pPr lvl="1"/>
            <a:r>
              <a:rPr lang="en-US" dirty="0"/>
              <a:t>E.g., targeting super-drafty homes for electrification &amp; weatherization generates huge net benefits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FBCB11-8FB2-4877-929F-E9A32ACAC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196" y="1023946"/>
            <a:ext cx="5876715" cy="561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79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F723-B96B-4D58-AFB3-8F62EED1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Programs need to promote EJ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55DC77-B09A-4754-A397-226EF24821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Low- and moderate-income households have not had equal access to energy efficiency program incentives</a:t>
            </a:r>
          </a:p>
          <a:p>
            <a:r>
              <a:rPr lang="en-US" dirty="0"/>
              <a:t>Enlisting these households in programs can be hard:</a:t>
            </a:r>
          </a:p>
          <a:p>
            <a:pPr lvl="1"/>
            <a:r>
              <a:rPr lang="en-US" dirty="0"/>
              <a:t>They often don’t control their energy use decisions</a:t>
            </a:r>
          </a:p>
          <a:p>
            <a:pPr lvl="1"/>
            <a:r>
              <a:rPr lang="en-US" dirty="0"/>
              <a:t>They don’t have disposable income</a:t>
            </a:r>
          </a:p>
          <a:p>
            <a:pPr lvl="1"/>
            <a:r>
              <a:rPr lang="en-US" dirty="0"/>
              <a:t>They don’t have the time to do leg work</a:t>
            </a:r>
          </a:p>
          <a:p>
            <a:pPr lvl="1"/>
            <a:r>
              <a:rPr lang="en-US" dirty="0"/>
              <a:t>They might not speak English</a:t>
            </a:r>
          </a:p>
          <a:p>
            <a:r>
              <a:rPr lang="en-US" dirty="0"/>
              <a:t>The more resources programs spend on enlisting “underserved” participants, the more pressure on cost-effectiveness</a:t>
            </a:r>
          </a:p>
          <a:p>
            <a:pPr lvl="1"/>
            <a:r>
              <a:rPr lang="en-US" dirty="0"/>
              <a:t>The value of savings needs to outstrip these extra costs</a:t>
            </a:r>
          </a:p>
          <a:p>
            <a:r>
              <a:rPr lang="en-US" dirty="0"/>
              <a:t>Setting aside funding for engagement can help</a:t>
            </a:r>
          </a:p>
          <a:p>
            <a:pPr lvl="1"/>
            <a:r>
              <a:rPr lang="en-US" dirty="0"/>
              <a:t>Fund grassroots community orgs to find &amp; enlist households &amp; small businesses</a:t>
            </a:r>
          </a:p>
        </p:txBody>
      </p:sp>
    </p:spTree>
    <p:extLst>
      <p:ext uri="{BB962C8B-B14F-4D97-AF65-F5344CB8AC3E}">
        <p14:creationId xmlns:p14="http://schemas.microsoft.com/office/powerpoint/2010/main" val="2648118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F723-B96B-4D58-AFB3-8F62EED1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 Gas-to-ASHP is cheaper than doing nothing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55DC77-B09A-4754-A397-226EF24821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35245" y="1239254"/>
            <a:ext cx="4644679" cy="4579264"/>
          </a:xfrm>
        </p:spPr>
        <p:txBody>
          <a:bodyPr>
            <a:normAutofit/>
          </a:bodyPr>
          <a:lstStyle/>
          <a:p>
            <a:r>
              <a:rPr lang="en-US" dirty="0"/>
              <a:t>Electrification costs money</a:t>
            </a:r>
          </a:p>
          <a:p>
            <a:pPr lvl="1"/>
            <a:r>
              <a:rPr lang="en-US" dirty="0"/>
              <a:t>Incremental capital cost</a:t>
            </a:r>
          </a:p>
          <a:p>
            <a:pPr lvl="1"/>
            <a:r>
              <a:rPr lang="en-US" dirty="0"/>
              <a:t>Electric capacity costs</a:t>
            </a:r>
          </a:p>
          <a:p>
            <a:r>
              <a:rPr lang="en-US" dirty="0"/>
              <a:t>But the costs of electrification are less than the social cost of carbon</a:t>
            </a:r>
          </a:p>
          <a:p>
            <a:r>
              <a:rPr lang="en-US" dirty="0"/>
              <a:t>This comparison can help bring EE out of its silo</a:t>
            </a:r>
          </a:p>
          <a:p>
            <a:pPr lvl="1"/>
            <a:r>
              <a:rPr lang="en-US" dirty="0"/>
              <a:t>There is real value to avoiding or adapting to the impacts of climate change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7CCB91-D04F-4EFD-963C-F76401DD2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924" y="1033550"/>
            <a:ext cx="6308059" cy="506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39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F723-B96B-4D58-AFB3-8F62EED1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 Electrification may reduce rates over time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55DC77-B09A-4754-A397-226EF24821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35245" y="1239254"/>
            <a:ext cx="3299434" cy="4579264"/>
          </a:xfrm>
        </p:spPr>
        <p:txBody>
          <a:bodyPr/>
          <a:lstStyle/>
          <a:p>
            <a:r>
              <a:rPr lang="en-US" dirty="0"/>
              <a:t>Serving new load costs money</a:t>
            </a:r>
          </a:p>
          <a:p>
            <a:r>
              <a:rPr lang="en-US" dirty="0"/>
              <a:t>Selling new kWh makes money</a:t>
            </a:r>
          </a:p>
          <a:p>
            <a:r>
              <a:rPr lang="en-US" dirty="0"/>
              <a:t>Potential revenue exceeds new costs</a:t>
            </a:r>
          </a:p>
          <a:p>
            <a:pPr lvl="1"/>
            <a:r>
              <a:rPr lang="en-US" dirty="0"/>
              <a:t>This is SMUD’s “super RIM” adapted for Massachusetts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395F09-2206-4CA4-9ADD-4EE3433FA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685" y="1039482"/>
            <a:ext cx="7444467" cy="477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165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F723-B96B-4D58-AFB3-8F62EED12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6. Social benefits may dwarf energy impacts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55DC77-B09A-4754-A397-226EF24821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55498" y="1239253"/>
            <a:ext cx="3760342" cy="4630837"/>
          </a:xfrm>
        </p:spPr>
        <p:txBody>
          <a:bodyPr>
            <a:normAutofit/>
          </a:bodyPr>
          <a:lstStyle/>
          <a:p>
            <a:r>
              <a:rPr lang="en-US"/>
              <a:t>NEI research has generated some big health values</a:t>
            </a:r>
          </a:p>
          <a:p>
            <a:pPr lvl="1"/>
            <a:r>
              <a:rPr lang="en-US"/>
              <a:t>Asthma, etc.</a:t>
            </a:r>
          </a:p>
          <a:p>
            <a:r>
              <a:rPr lang="en-US"/>
              <a:t>Accounting for those impacts can more than double benefits</a:t>
            </a:r>
          </a:p>
          <a:p>
            <a:r>
              <a:rPr lang="en-US"/>
              <a:t>Health &amp; safety may come to far exceed all other benefits</a:t>
            </a:r>
          </a:p>
          <a:p>
            <a:pPr lvl="1"/>
            <a:r>
              <a:rPr lang="en-US"/>
              <a:t>What then?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01EB22-F38B-4F29-8CFD-10F72AF73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113" y="1413583"/>
            <a:ext cx="7523887" cy="428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27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C7D96-FC2D-4A09-9CD9-4985795D6CC9}"/>
              </a:ext>
            </a:extLst>
          </p:cNvPr>
          <p:cNvSpPr txBox="1"/>
          <p:nvPr/>
        </p:nvSpPr>
        <p:spPr>
          <a:xfrm>
            <a:off x="159798" y="4128117"/>
            <a:ext cx="72264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25000"/>
                  </a:schemeClr>
                </a:solidFill>
              </a:rPr>
              <a:t>Matt Rusteika</a:t>
            </a:r>
          </a:p>
          <a:p>
            <a:r>
              <a:rPr lang="en-US" sz="2400" b="1" dirty="0">
                <a:solidFill>
                  <a:schemeClr val="accent5">
                    <a:lumMod val="25000"/>
                  </a:schemeClr>
                </a:solidFill>
              </a:rPr>
              <a:t>Buildings Director &amp; Senior Policy Analyst</a:t>
            </a:r>
          </a:p>
          <a:p>
            <a:r>
              <a:rPr lang="en-US" sz="2400" b="1" dirty="0">
                <a:solidFill>
                  <a:schemeClr val="accent5">
                    <a:lumMod val="25000"/>
                  </a:schemeClr>
                </a:solidFill>
              </a:rPr>
              <a:t>mrusteika@acadiacenter.org</a:t>
            </a:r>
          </a:p>
          <a:p>
            <a:r>
              <a:rPr lang="en-US" sz="2400" b="1" dirty="0">
                <a:solidFill>
                  <a:schemeClr val="accent5">
                    <a:lumMod val="25000"/>
                  </a:schemeClr>
                </a:solidFill>
              </a:rPr>
              <a:t>617-742-0054 x108</a:t>
            </a:r>
          </a:p>
        </p:txBody>
      </p:sp>
    </p:spTree>
    <p:extLst>
      <p:ext uri="{BB962C8B-B14F-4D97-AF65-F5344CB8AC3E}">
        <p14:creationId xmlns:p14="http://schemas.microsoft.com/office/powerpoint/2010/main" val="2894731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adia Center">
      <a:dk1>
        <a:sysClr val="windowText" lastClr="000000"/>
      </a:dk1>
      <a:lt1>
        <a:sysClr val="window" lastClr="FFFFFF"/>
      </a:lt1>
      <a:dk2>
        <a:srgbClr val="004271"/>
      </a:dk2>
      <a:lt2>
        <a:srgbClr val="EEECE1"/>
      </a:lt2>
      <a:accent1>
        <a:srgbClr val="F16531"/>
      </a:accent1>
      <a:accent2>
        <a:srgbClr val="F5E478"/>
      </a:accent2>
      <a:accent3>
        <a:srgbClr val="7BD95B"/>
      </a:accent3>
      <a:accent4>
        <a:srgbClr val="5BD9AF"/>
      </a:accent4>
      <a:accent5>
        <a:srgbClr val="B8E4FA"/>
      </a:accent5>
      <a:accent6>
        <a:srgbClr val="22A8E1"/>
      </a:accent6>
      <a:hlink>
        <a:srgbClr val="0000FF"/>
      </a:hlink>
      <a:folHlink>
        <a:srgbClr val="800080"/>
      </a:folHlink>
    </a:clrScheme>
    <a:fontScheme name="Acadia Center">
      <a:majorFont>
        <a:latin typeface="Trade Gothic Next SR Pro"/>
        <a:ea typeface=""/>
        <a:cs typeface=""/>
      </a:majorFont>
      <a:minorFont>
        <a:latin typeface="TisaOT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_pptTemplate16-9 2018-04" id="{88D11E35-F813-4B6E-9B76-38BF3F42B67A}" vid="{17E69B4C-54A2-45E4-822C-F02DED3AE9F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owerpoint" ma:contentTypeID="0x01010011D3FBAD8D77F54489C9D363DC761B7500A886AFC7D583E04D91335A1246C2C685" ma:contentTypeVersion="1" ma:contentTypeDescription="A blank Microsoft PowerPoint document." ma:contentTypeScope="" ma:versionID="a0b95a1a6ce96b8795f550b13e84f84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e094cc417dbeb4ab03fbed7c2c11a8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3571A37-E4BA-4D30-8A78-DB51A36F2D30}">
  <ds:schemaRefs>
    <ds:schemaRef ds:uri="http://purl.org/dc/elements/1.1/"/>
    <ds:schemaRef ds:uri="http://purl.org/dc/terms/"/>
    <ds:schemaRef ds:uri="http://schemas.microsoft.com/internal/obd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2FB6AB0-406E-45E7-ADC0-B60B5E44CD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449C2C-76C7-4A48-81A6-CD7F9E67A572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AC_pptTemplate_16-9_2018-04</Template>
  <TotalTime>0</TotalTime>
  <Words>628</Words>
  <Application>Microsoft Office PowerPoint</Application>
  <PresentationFormat>Widescreen</PresentationFormat>
  <Paragraphs>63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TisaOT-Light</vt:lpstr>
      <vt:lpstr>TisaPro-Bold</vt:lpstr>
      <vt:lpstr>Trade Gothic Next SR Pro</vt:lpstr>
      <vt:lpstr>Office Theme</vt:lpstr>
      <vt:lpstr>           Aligning Benefit-Cost Analysis with State Climate Goals </vt:lpstr>
      <vt:lpstr>Acadia Center: About Us</vt:lpstr>
      <vt:lpstr>Why are we talking about this?</vt:lpstr>
      <vt:lpstr>Summary</vt:lpstr>
      <vt:lpstr>1. Social cost of carbon can’t do it alone</vt:lpstr>
      <vt:lpstr>2. Changes to program design can go a long way</vt:lpstr>
      <vt:lpstr>3. Programs need to promote EJ</vt:lpstr>
      <vt:lpstr>4. Gas-to-ASHP is cheaper than doing nothing</vt:lpstr>
      <vt:lpstr>5. Electrification may reduce rates over time</vt:lpstr>
      <vt:lpstr>6. Social benefits may dwarf energy impacts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Engagement DRAFT Brainstorm 2-18-2021</dc:title>
  <dc:creator>Amy Boyd</dc:creator>
  <cp:lastModifiedBy>Matt Rusteika</cp:lastModifiedBy>
  <cp:revision>1</cp:revision>
  <cp:lastPrinted>2021-04-16T12:16:58Z</cp:lastPrinted>
  <dcterms:created xsi:type="dcterms:W3CDTF">2020-02-24T16:42:27Z</dcterms:created>
  <dcterms:modified xsi:type="dcterms:W3CDTF">2021-10-15T13:15:43Z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0x01010011D3FBAD8D77F54489C9D363DC761B7500A886AFC7D583E04D91335A1246C2C685</vt:lpwstr>
  </property>
</Properties>
</file>